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3"/>
            <p14:sldId id="264"/>
            <p14:sldId id="265"/>
            <p14:sldId id="274"/>
            <p14:sldId id="273"/>
            <p14:sldId id="272"/>
            <p14:sldId id="271"/>
            <p14:sldId id="270"/>
            <p14:sldId id="269"/>
            <p14:sldId id="268"/>
            <p14:sldId id="267"/>
            <p14:sldId id="266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66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84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94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27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285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10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49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9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55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78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90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7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hyperlink" Target="https://tiny.pl/txwv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hyperlink" Target="https://tiny.pl/txwv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550988"/>
            <a:ext cx="9144000" cy="2387600"/>
          </a:xfrm>
        </p:spPr>
        <p:txBody>
          <a:bodyPr>
            <a:noAutofit/>
          </a:bodyPr>
          <a:lstStyle/>
          <a:p>
            <a:r>
              <a:rPr lang="pl-PL" sz="3600" b="1" dirty="0"/>
              <a:t>DOSKONALENIE TRENERÓW WSPOMAGANIA OŚWIATY</a:t>
            </a:r>
            <a:br>
              <a:rPr lang="pl-PL" sz="3600" b="1" dirty="0"/>
            </a:br>
            <a:r>
              <a:rPr lang="pl-PL" sz="3600" b="1" dirty="0"/>
              <a:t>W ZAKRESIE WSPOMAGANIA SZKÓŁ W ROZWOJU KOMPETENCJI MATEMATYCZNO-PRZYRODNICZYCH – I ETAP EDUKACYJNY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2800" b="1" dirty="0"/>
              <a:t>Moduł VII   </a:t>
            </a:r>
            <a:r>
              <a:rPr lang="pl-PL" sz="2800" b="1" dirty="0" smtClean="0"/>
              <a:t>Środki </a:t>
            </a:r>
            <a:r>
              <a:rPr lang="pl-PL" sz="2800" b="1" dirty="0"/>
              <a:t>dydaktyczne służące rozwijaniu kompetencji matematyczno-przyrodniczych na I etapie </a:t>
            </a:r>
            <a:r>
              <a:rPr lang="pl-PL" sz="2800" b="1" dirty="0" smtClean="0"/>
              <a:t>edukacyjnym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52500"/>
            <a:ext cx="7327261" cy="1503689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TECHNICZNE ŚRODKI DYDAKTYCZNE </a:t>
            </a: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(</a:t>
            </a:r>
            <a:r>
              <a:rPr lang="pl-PL" dirty="0">
                <a:solidFill>
                  <a:srgbClr val="0070C0"/>
                </a:solidFill>
              </a:rPr>
              <a:t>urządzenia techniczne niezbędne </a:t>
            </a:r>
            <a:r>
              <a:rPr lang="pl-PL" dirty="0" smtClean="0">
                <a:solidFill>
                  <a:srgbClr val="0070C0"/>
                </a:solidFill>
              </a:rPr>
              <a:t>do </a:t>
            </a:r>
            <a:r>
              <a:rPr lang="pl-PL" dirty="0">
                <a:solidFill>
                  <a:srgbClr val="0070C0"/>
                </a:solidFill>
              </a:rPr>
              <a:t>eksponowania materiałów dydaktycznych, w tym np. komputery, wideoprojektory)</a:t>
            </a:r>
          </a:p>
          <a:p>
            <a:pPr lvl="0" algn="ctr"/>
            <a:r>
              <a:rPr lang="pl-PL" dirty="0">
                <a:solidFill>
                  <a:srgbClr val="0070C0"/>
                </a:solidFill>
              </a:rPr>
              <a:t>audytywne,</a:t>
            </a:r>
          </a:p>
          <a:p>
            <a:pPr lvl="0" algn="ctr"/>
            <a:r>
              <a:rPr lang="pl-PL" dirty="0">
                <a:solidFill>
                  <a:srgbClr val="0070C0"/>
                </a:solidFill>
              </a:rPr>
              <a:t>wizualne,</a:t>
            </a:r>
          </a:p>
          <a:p>
            <a:pPr lvl="0" algn="ctr"/>
            <a:r>
              <a:rPr lang="pl-PL" dirty="0">
                <a:solidFill>
                  <a:srgbClr val="0070C0"/>
                </a:solidFill>
              </a:rPr>
              <a:t>audiowizualne</a:t>
            </a:r>
          </a:p>
          <a:p>
            <a:pPr lvl="0" algn="ctr"/>
            <a:r>
              <a:rPr lang="pl-PL" dirty="0">
                <a:solidFill>
                  <a:srgbClr val="0070C0"/>
                </a:solidFill>
              </a:rPr>
              <a:t>maszyny dydaktyczne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4395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DYDAKTYCZNE ŚRODKI PRACY </a:t>
            </a:r>
            <a:endParaRPr lang="pl-PL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materiały, urządzenia, narzędzia pracy, narzędzia pomiarowo-kontrolne niezbędne w procesie wytwarzania wyrobów, ale także meble                   i wyposażenie, np. pracowni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2501" y="2507933"/>
            <a:ext cx="3687805" cy="267821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6228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„ Zrób to sama – niczego nie wyrzucaj”</a:t>
            </a:r>
          </a:p>
          <a:p>
            <a:pPr marL="0" indent="0">
              <a:buNone/>
            </a:pPr>
            <a:r>
              <a:rPr lang="pl-PL" dirty="0" smtClean="0"/>
              <a:t>Zapraszam na film: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https://tiny.pl/txwv2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1469" y="1679364"/>
            <a:ext cx="6998865" cy="398306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189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176023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Lekcje z wykorzystaniem TIK</a:t>
            </a:r>
          </a:p>
          <a:p>
            <a:pPr marL="0" indent="0">
              <a:buNone/>
            </a:pPr>
            <a:r>
              <a:rPr lang="pl-PL" dirty="0" smtClean="0"/>
              <a:t>Zapraszam na film: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https://tiny.pl/txwv8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4143" y="1652083"/>
            <a:ext cx="6935403" cy="401034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0565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65651" y="1438448"/>
            <a:ext cx="2449138" cy="39186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146955" y="958856"/>
            <a:ext cx="48872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5397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pl-PL" u="sng" dirty="0" err="1">
                <a:latin typeface="Calibri" panose="020F0502020204030204" pitchFamily="34" charset="0"/>
                <a:cs typeface="Calibri" panose="020F0502020204030204" pitchFamily="34" charset="0"/>
              </a:rPr>
              <a:t>eTornister</a:t>
            </a:r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 pomocny w edukacji </a:t>
            </a:r>
            <a:endParaRPr lang="pl-PL" dirty="0">
              <a:effectLst/>
            </a:endParaRPr>
          </a:p>
        </p:txBody>
      </p:sp>
      <p:sp>
        <p:nvSpPr>
          <p:cNvPr id="8" name="AutoShape 2" descr="https://mail.google.com/mail/u/0?ui=2&amp;ik=d446ed720f&amp;attid=0.1.8&amp;permmsgid=msg-f:1622967243507016523&amp;th=1685f01bef54a34b&amp;view=fimg&amp;sz=s0-l75-ft&amp;attbid=ANGjdJ8oFqNCV0qhOPtayTV4a3XfR5N7OgC0ErHmqG8xRlN21dlJXX3t7KWOoaoWnRkBxiKkVpOidM9vZKfyzjrW55RCOoTS-kljBBxkar75YO7YhUma0U_dTIDq7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5948" y="1438448"/>
            <a:ext cx="2436485" cy="38983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7521" y="1438448"/>
            <a:ext cx="2436485" cy="3898376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6953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26003" y="1296537"/>
            <a:ext cx="3141035" cy="41880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0466" y="1224679"/>
            <a:ext cx="3194929" cy="42599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198803" y="1296537"/>
            <a:ext cx="2209725" cy="16572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0825" y="3130346"/>
            <a:ext cx="1765679" cy="2354238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8206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Sposoby doboru środków dydaktycznych: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Najczęstszymi  </a:t>
            </a:r>
            <a:r>
              <a:rPr lang="pl-PL" dirty="0">
                <a:solidFill>
                  <a:srgbClr val="0070C0"/>
                </a:solidFill>
              </a:rPr>
              <a:t>wskaźnikiem doboru środków dydaktycznych są: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- sytuacja dydaktyczna,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- stopień rozwojowy uczniów,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- kategorie oczekiwanych wyników uczenia się,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- możliwości i </a:t>
            </a:r>
            <a:r>
              <a:rPr lang="pl-PL" dirty="0" smtClean="0">
                <a:solidFill>
                  <a:srgbClr val="0070C0"/>
                </a:solidFill>
              </a:rPr>
              <a:t>warunki.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329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280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Rola środków dydaktycznych  </a:t>
            </a:r>
            <a:r>
              <a:rPr lang="pl-PL" b="1" dirty="0">
                <a:solidFill>
                  <a:srgbClr val="002060"/>
                </a:solidFill>
              </a:rPr>
              <a:t>w procesie nauczania </a:t>
            </a:r>
            <a:r>
              <a:rPr lang="pl-PL" b="1" dirty="0" smtClean="0">
                <a:solidFill>
                  <a:srgbClr val="002060"/>
                </a:solidFill>
              </a:rPr>
              <a:t>– uczenia się :</a:t>
            </a:r>
            <a:r>
              <a:rPr lang="pl-PL" b="1" dirty="0">
                <a:solidFill>
                  <a:srgbClr val="002060"/>
                </a:solidFill>
              </a:rPr>
              <a:t> </a:t>
            </a:r>
            <a:r>
              <a:rPr lang="pl-PL" sz="2400" dirty="0">
                <a:solidFill>
                  <a:srgbClr val="002060"/>
                </a:solidFill>
              </a:rPr>
              <a:t/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- służą bezpośredniemu poznawaniu przez uczniów określonych fragmentów rzeczywistości / funkcja poznawcza / ; </a:t>
            </a:r>
            <a:endParaRPr lang="pl-PL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0070C0"/>
                </a:solidFill>
              </a:rPr>
              <a:t/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- są narzędziami rozwijania zdolności poznawczych oraz uczuć i woli dzieci </a:t>
            </a:r>
            <a:r>
              <a:rPr lang="pl-PL" sz="2400" dirty="0" smtClean="0">
                <a:solidFill>
                  <a:srgbClr val="0070C0"/>
                </a:solidFill>
              </a:rPr>
              <a:t/>
            </a:r>
            <a:br>
              <a:rPr lang="pl-PL" sz="2400" dirty="0" smtClean="0">
                <a:solidFill>
                  <a:srgbClr val="0070C0"/>
                </a:solidFill>
              </a:rPr>
            </a:br>
            <a:r>
              <a:rPr lang="pl-PL" sz="2400" dirty="0" smtClean="0">
                <a:solidFill>
                  <a:srgbClr val="0070C0"/>
                </a:solidFill>
              </a:rPr>
              <a:t>i </a:t>
            </a:r>
            <a:r>
              <a:rPr lang="pl-PL" sz="2400" dirty="0">
                <a:solidFill>
                  <a:srgbClr val="0070C0"/>
                </a:solidFill>
              </a:rPr>
              <a:t>młodzieży / funkcja kształcąca / ; </a:t>
            </a:r>
            <a:endParaRPr lang="pl-PL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0070C0"/>
                </a:solidFill>
              </a:rPr>
              <a:t/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- stanowią istotne źródło zdobywanych przez uczniów wiadomości i umiejętności, ułatwiają utrwalanie przerobionego materiału, weryfikację hipotez, sprawdzenie stopnia opanowania wiedzy itp./ funkcja dydaktyczna /.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u="sng" dirty="0">
                <a:solidFill>
                  <a:srgbClr val="002060"/>
                </a:solidFill>
              </a:rPr>
              <a:t>Środki dydaktyczne wykorzystujemy w różnych fazach procesu nauczania i uczenia się: </a:t>
            </a:r>
            <a:endParaRPr lang="pl-PL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u="sng" dirty="0"/>
              <a:t/>
            </a:r>
            <a:br>
              <a:rPr lang="pl-PL" u="sng" dirty="0"/>
            </a:br>
            <a:r>
              <a:rPr lang="pl-PL" dirty="0">
                <a:solidFill>
                  <a:srgbClr val="0070C0"/>
                </a:solidFill>
              </a:rPr>
              <a:t>- przy podawaniu materiału; 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- przy utrwalaniu materiału;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- przy sprawdzaniu wiadomości.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183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Dobierając środki i materiały dydaktyczne do konkretnego tematu należy kierować się trzema zasadami: 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sz="2000" dirty="0">
                <a:solidFill>
                  <a:srgbClr val="0070C0"/>
                </a:solidFill>
              </a:rPr>
              <a:t>- </a:t>
            </a:r>
            <a:r>
              <a:rPr lang="pl-PL" sz="2000" b="1" dirty="0">
                <a:solidFill>
                  <a:srgbClr val="0070C0"/>
                </a:solidFill>
              </a:rPr>
              <a:t>racjonalizacji nauczania </a:t>
            </a:r>
            <a:r>
              <a:rPr lang="pl-PL" sz="2000" dirty="0">
                <a:solidFill>
                  <a:srgbClr val="0070C0"/>
                </a:solidFill>
              </a:rPr>
              <a:t>- wybieramy tu takie środki, które zapewnią optymalne efekty. 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70C0"/>
                </a:solidFill>
              </a:rPr>
              <a:t/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- </a:t>
            </a:r>
            <a:r>
              <a:rPr lang="pl-PL" sz="2000" b="1" dirty="0">
                <a:solidFill>
                  <a:srgbClr val="0070C0"/>
                </a:solidFill>
              </a:rPr>
              <a:t>intensyfikacji nauczania </a:t>
            </a:r>
            <a:r>
              <a:rPr lang="pl-PL" sz="2000" dirty="0">
                <a:solidFill>
                  <a:srgbClr val="0070C0"/>
                </a:solidFill>
              </a:rPr>
              <a:t>- szukamy środków, które przyśpieszą proces opanowania wiadomości i umiejętności, 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70C0"/>
                </a:solidFill>
              </a:rPr>
              <a:t/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- </a:t>
            </a:r>
            <a:r>
              <a:rPr lang="pl-PL" sz="2000" b="1" dirty="0">
                <a:solidFill>
                  <a:srgbClr val="0070C0"/>
                </a:solidFill>
              </a:rPr>
              <a:t>ekonomizacji nauczania </a:t>
            </a:r>
            <a:r>
              <a:rPr lang="pl-PL" sz="2000" dirty="0">
                <a:solidFill>
                  <a:srgbClr val="0070C0"/>
                </a:solidFill>
              </a:rPr>
              <a:t>- dobieramy środki, które umożliwią osiągnięcie maksymalnych wyników nauczania przy minimalnym nakładzie pracy nauczyciela i ucznia . 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460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49217" y="11095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Środki dydaktyczne: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49217" y="1870455"/>
            <a:ext cx="9676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53975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Służą nie tylko lepszemu poznaniu bezpośredniemu, lecz również pośredniemu;</a:t>
            </a:r>
            <a:endParaRPr lang="pl-PL" dirty="0">
              <a:solidFill>
                <a:srgbClr val="0070C0"/>
              </a:solidFill>
            </a:endParaRPr>
          </a:p>
          <a:p>
            <a:pPr marL="457200" marR="53975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Wymagają od uczniów samodzielnego myślenia  i działania, a zwłaszcza stałego posługiwania się posiadana wiedzą dla zdobywania nowej wiedzy;</a:t>
            </a:r>
            <a:endParaRPr lang="pl-PL" dirty="0">
              <a:solidFill>
                <a:srgbClr val="0070C0"/>
              </a:solidFill>
            </a:endParaRPr>
          </a:p>
          <a:p>
            <a:pPr marL="457200" marR="539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Zapewniają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uczniom wszechstronny obraz poznawanych rzeczy, zjawisk, procesów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wydarzeń, co wymaga operowania środkami zróżnicowanymi, naświetlającymi poznawane fakty z różnych punktów widzenia;</a:t>
            </a:r>
            <a:endParaRPr lang="pl-PL" dirty="0">
              <a:solidFill>
                <a:srgbClr val="0070C0"/>
              </a:solidFill>
            </a:endParaRPr>
          </a:p>
          <a:p>
            <a:pPr marL="457200" marR="53975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 sprzyjających okolicznościach mogą być przez uczniów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wykonane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 ramach pracy domowej czy na lekcji .</a:t>
            </a:r>
            <a:endParaRPr lang="pl-PL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72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Klasyczne środki dydaktyczne wspierające proces kształtowania </a:t>
            </a:r>
            <a:r>
              <a:rPr lang="pl-PL" b="1" dirty="0" smtClean="0">
                <a:solidFill>
                  <a:srgbClr val="002060"/>
                </a:solidFill>
              </a:rPr>
              <a:t>umiejętności matematyczno-przyrodniczych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Istnieje wiele podziałów środków  dydaktycznych.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Do </a:t>
            </a:r>
            <a:r>
              <a:rPr lang="pl-PL" dirty="0">
                <a:solidFill>
                  <a:srgbClr val="0070C0"/>
                </a:solidFill>
              </a:rPr>
              <a:t>najczęściej spotykanych należy podział na: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przedmioty naturalne,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środki obrazkowe,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środki </a:t>
            </a:r>
            <a:r>
              <a:rPr lang="pl-PL" dirty="0" err="1">
                <a:solidFill>
                  <a:srgbClr val="0070C0"/>
                </a:solidFill>
              </a:rPr>
              <a:t>audiowizuane</a:t>
            </a:r>
            <a:r>
              <a:rPr lang="pl-PL" dirty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środki manipulacyjno- badawcze,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środki konstrukcyjne i pomiarowe,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schematy, środki symboliczne,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teksty drukowane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3373" y="2594569"/>
            <a:ext cx="2873872" cy="11974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60060" y="2703751"/>
            <a:ext cx="2910306" cy="119492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7456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640" y="4227043"/>
            <a:ext cx="2462071" cy="133515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pl-PL" b="1" u="sng" dirty="0">
                <a:solidFill>
                  <a:srgbClr val="002060"/>
                </a:solidFill>
              </a:rPr>
              <a:t>Środki i materiały najczęściej stosowane przez edukatorów</a:t>
            </a:r>
            <a:r>
              <a:rPr lang="pl-PL" u="sng" dirty="0" smtClean="0"/>
              <a:t>.</a:t>
            </a:r>
          </a:p>
          <a:p>
            <a:pPr marL="0" lv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Tablice (tradycyjna, biała sucho-ścieralna, interaktywna …), magnetofon, magnetowid, telewizor, filmy, slajdy, prezentacje multimedialne, rzutnik pisma, rzutnik multimedialny, komputer, programy multimedialne, podręczniki, materiały wspierające, scenariusze, karty pracy, sprzęt laboratoryjny, sportowy itp., plansze, plakaty, </a:t>
            </a:r>
            <a:r>
              <a:rPr lang="pl-PL" dirty="0" err="1">
                <a:solidFill>
                  <a:srgbClr val="0070C0"/>
                </a:solidFill>
              </a:rPr>
              <a:t>flip</a:t>
            </a:r>
            <a:r>
              <a:rPr lang="pl-PL" dirty="0">
                <a:solidFill>
                  <a:srgbClr val="0070C0"/>
                </a:solidFill>
              </a:rPr>
              <a:t>-charty, kserokopie, materiały źródłowe, diagramy, mapy. Niezbędne są również materiały biurowe: arkusze papieru (różnej wielkości, różnego koloru) nożyczki, klej, pisaki, </a:t>
            </a:r>
            <a:r>
              <a:rPr lang="pl-PL" dirty="0" err="1">
                <a:solidFill>
                  <a:srgbClr val="0070C0"/>
                </a:solidFill>
              </a:rPr>
              <a:t>patafix</a:t>
            </a:r>
            <a:r>
              <a:rPr lang="pl-PL" dirty="0">
                <a:solidFill>
                  <a:srgbClr val="0070C0"/>
                </a:solidFill>
              </a:rPr>
              <a:t> (tzw. </a:t>
            </a:r>
            <a:r>
              <a:rPr lang="pl-PL" dirty="0" err="1">
                <a:solidFill>
                  <a:srgbClr val="0070C0"/>
                </a:solidFill>
              </a:rPr>
              <a:t>glutek</a:t>
            </a:r>
            <a:r>
              <a:rPr lang="pl-PL" dirty="0">
                <a:solidFill>
                  <a:srgbClr val="0070C0"/>
                </a:solidFill>
              </a:rPr>
              <a:t>), </a:t>
            </a:r>
            <a:r>
              <a:rPr lang="pl-PL" dirty="0" err="1">
                <a:solidFill>
                  <a:srgbClr val="0070C0"/>
                </a:solidFill>
              </a:rPr>
              <a:t>it</a:t>
            </a:r>
            <a:endParaRPr 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800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Wspierająca rola środków </a:t>
            </a:r>
            <a:r>
              <a:rPr lang="pl-PL" b="1" dirty="0" err="1">
                <a:solidFill>
                  <a:srgbClr val="002060"/>
                </a:solidFill>
              </a:rPr>
              <a:t>technodydaktycznych</a:t>
            </a:r>
            <a:r>
              <a:rPr lang="pl-PL" b="1" dirty="0">
                <a:solidFill>
                  <a:srgbClr val="002060"/>
                </a:solidFill>
              </a:rPr>
              <a:t> w procesie kształtowania kompetencji matematyczno-przyrodniczych: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Sprzyjają zrozumieniu treści i ukształtowaniu umiejętności, uczeniu się (wspierają uczestników)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Ułatwiają pracę prowadzącego (wspierają edukatora)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Uatrakcyjniają zajęcia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Koncentrują uwagę, wywołują zainteresowanie uczestników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- Wyzwalają motywację i aktywność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6336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MATERIAŁY DYDAKTYCZNE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pozatekstowe źródła informacji (wszystko co można eksponować za pośrednictwem urządzeń technicznych, czyli materiały audio, wideo, audio-wideo oraz elektroniczne np. programy komputerowe  i prezentacje multimedialne)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tekstowe materiały dydaktyczne (podręczniki, poradniki, normy techniczne i inne materiały ćwiczeniowo - instruktażowe)</a:t>
            </a: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08364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482</Words>
  <Application>Microsoft Office PowerPoint</Application>
  <PresentationFormat>Panoramiczny</PresentationFormat>
  <Paragraphs>109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Motyw pakietu Office</vt:lpstr>
      <vt:lpstr>DOSKONALENIE TRENERÓW WSPOMAGANIA OŚWIATY W ZAKRESIE WSPOMAGANIA SZKÓŁ W ROZWOJU KOMPETENCJI MATEMATYCZNO-PRZYRODNICZYCH – I ETAP EDUKACYJNY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40</cp:revision>
  <dcterms:created xsi:type="dcterms:W3CDTF">2018-12-02T13:14:09Z</dcterms:created>
  <dcterms:modified xsi:type="dcterms:W3CDTF">2019-01-21T16:21:02Z</dcterms:modified>
</cp:coreProperties>
</file>